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handoutMasterIdLst>
    <p:handoutMasterId r:id="rId8"/>
  </p:handoutMasterIdLst>
  <p:sldIdLst>
    <p:sldId id="877" r:id="rId5"/>
    <p:sldId id="1632" r:id="rId6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1018 No forward movement" id="{0C16CC07-1D0D-4AB2-8804-4FF4A0915928}">
          <p14:sldIdLst>
            <p14:sldId id="877"/>
            <p14:sldId id="16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1919"/>
    <a:srgbClr val="FF3300"/>
    <a:srgbClr val="004172"/>
    <a:srgbClr val="FF66FF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E59487-5793-409C-AC71-CCF1361775C6}" v="308" dt="2025-09-04T03:46:01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96357" autoAdjust="0"/>
  </p:normalViewPr>
  <p:slideViewPr>
    <p:cSldViewPr snapToGrid="0">
      <p:cViewPr varScale="1">
        <p:scale>
          <a:sx n="80" d="100"/>
          <a:sy n="80" d="100"/>
        </p:scale>
        <p:origin x="8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442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5E62206-EC24-6706-88C0-DBF00190E0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6654D-07B0-5D82-4C0D-671D6F4A02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D51D2-924E-C742-8605-EDEE76F4E6F6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A26733-7F59-FCC7-7E49-C95E5B5D02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58219C-42AA-ADF1-8296-843CA23BDD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88270-A991-3849-B983-56CFED2C20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37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B2EE6-D67C-CC4D-9739-403FFA773CE2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26ADB-6FA3-EC4C-821A-6919C081D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08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2A32ECDA-DC9B-9B42-8348-7B522F19D4DE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45710" y="6344476"/>
            <a:ext cx="1472026" cy="365125"/>
          </a:xfrm>
        </p:spPr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1B264D6-3992-FFB7-9C53-5BF394A38B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14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55DB3EE3-48E9-B147-9999-0EA31191E586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2AB197D-B119-11FC-FDEA-D00824B6F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6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7A248100-66D9-994C-8006-F26E26839DAE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EA15A35-9FBE-2A37-86ED-588F076AE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91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D971CF9B-D693-644A-B9D6-7441C4609493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6FFFE7-3317-85D3-7919-1134D5C30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17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66082EA6-0E6F-FC43-91E7-FDC29CB15793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AD0827-F471-2A17-4B98-6A6C8F3405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84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AD82EF37-C25C-B744-BB06-04AE1E47798B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4C3275B-A3C6-6B41-2E4D-59A93FE60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16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E6A7ADF-1FBF-A841-B21B-3E06DF4E2D32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FC06-19DE-AAFD-666F-ABAFF7D49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24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525BB264-FA52-6C42-B9C8-E0DF2E3C3BF5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E442963-4A68-E6E9-1DE0-2CBB26057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8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EB2B7F13-D96B-6248-8F59-AF09F3B07EA2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7CD828A-0D4E-494D-63BC-C456EFA25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0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2F2B9203-38B6-6C4B-BEF4-EF9A5B6D2CF7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6E4C186-FDDC-A260-E126-8B20877BC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004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838145D-2718-5544-A075-2AC367394F5D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7CC736C-6EDB-98EE-9D73-21E1080E3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27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67531" y="533400"/>
            <a:ext cx="8124296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138DE-CE49-4953-BAC7-DC8B401C19EB}" type="datetime1">
              <a:rPr lang="zh-TW" altLang="en-US">
                <a:solidFill>
                  <a:srgbClr val="000000"/>
                </a:solidFill>
              </a:rPr>
              <a:pPr>
                <a:defRPr/>
              </a:pPr>
              <a:t>2025/9/4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Page </a:t>
            </a:r>
            <a:fld id="{691EDE98-CFEA-47D0-89DD-AAAEBD4875C1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MTR Corporation</a:t>
            </a:r>
          </a:p>
        </p:txBody>
      </p:sp>
    </p:spTree>
    <p:extLst>
      <p:ext uri="{BB962C8B-B14F-4D97-AF65-F5344CB8AC3E}">
        <p14:creationId xmlns:p14="http://schemas.microsoft.com/office/powerpoint/2010/main" val="130729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F0DC4022-FA17-88DA-B279-1330FFEF574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7" name="Picture 26" descr="LOGO">
            <a:extLst>
              <a:ext uri="{FF2B5EF4-FFF2-40B4-BE49-F238E27FC236}">
                <a16:creationId xmlns:a16="http://schemas.microsoft.com/office/drawing/2014/main" id="{B783FD8A-0CEA-DDD6-1D83-7F5CFD00FE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8892052" y="6471052"/>
            <a:ext cx="827999" cy="2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72571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200000"/>
              </a:lnSpc>
              <a:defRPr sz="975" baseline="0">
                <a:solidFill>
                  <a:schemeClr val="tx1"/>
                </a:solidFill>
                <a:latin typeface="Myriad MM" pitchFamily="2" charset="0"/>
              </a:defRPr>
            </a:lvl1pPr>
          </a:lstStyle>
          <a:p>
            <a:pPr>
              <a:defRPr/>
            </a:pPr>
            <a:fld id="{0253A6CD-8D04-514B-A608-8298137AFE25}" type="datetime1">
              <a:rPr lang="en-HK" altLang="zh-TW" smtClean="0"/>
              <a:t>4/9/2025</a:t>
            </a:fld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2969" y="6356351"/>
            <a:ext cx="2974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80">
                <a:solidFill>
                  <a:schemeClr val="tx1">
                    <a:tint val="75000"/>
                  </a:schemeClr>
                </a:solidFill>
                <a:latin typeface="Myriad MM" pitchFamily="2" charset="0"/>
              </a:defRPr>
            </a:lvl1pPr>
          </a:lstStyle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45710" y="6341772"/>
            <a:ext cx="14720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200000"/>
              </a:lnSpc>
              <a:defRPr sz="975">
                <a:solidFill>
                  <a:schemeClr val="tx1"/>
                </a:solidFill>
                <a:latin typeface="Myriad MM" pitchFamily="2" charset="0"/>
              </a:defRPr>
            </a:lvl1pPr>
          </a:lstStyle>
          <a:p>
            <a:r>
              <a:rPr lang="en-US" altLang="zh-TW" dirty="0"/>
              <a:t>Page </a:t>
            </a:r>
            <a:fld id="{97D6BCFC-07CB-6442-A23D-3B446169E875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4761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381BB8-7D67-FDD5-96EC-C7280FBAA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012A2-194F-2140-8112-13A667C21F8B}" type="datetime1">
              <a:rPr lang="en-HK" smtClean="0"/>
              <a:t>4/9/2025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563ACD-CA67-CBB1-6806-769C58A8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/>
              <a:t>Page </a:t>
            </a:r>
            <a:fld id="{B60E5D2C-E4E3-0A44-BF44-5642DCDDC25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1B849-6861-BC1A-5455-8DA2F10A2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MTR Corporation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0FAFBA-9E59-AC5C-512A-10987ED84E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Rectangle 11">
            <a:extLst>
              <a:ext uri="{FF2B5EF4-FFF2-40B4-BE49-F238E27FC236}">
                <a16:creationId xmlns:a16="http://schemas.microsoft.com/office/drawing/2014/main" id="{6D0B43CB-A43A-B936-A679-3D76A97C8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8553" y="2859557"/>
            <a:ext cx="7396177" cy="80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409" tIns="42205" rIns="84409" bIns="42205">
            <a:prstTxWarp prst="textNoShape">
              <a:avLst/>
            </a:prstTxWarp>
          </a:bodyPr>
          <a:lstStyle/>
          <a:p>
            <a:pPr>
              <a:lnSpc>
                <a:spcPts val="3260"/>
              </a:lnSpc>
            </a:pPr>
            <a:r>
              <a:rPr lang="en-US" altLang="zh-TW" sz="2800" b="1" dirty="0">
                <a:solidFill>
                  <a:schemeClr val="accent1"/>
                </a:solidFill>
              </a:rPr>
              <a:t>Electronic Equipment CPU Temperature Review</a:t>
            </a:r>
            <a:endParaRPr lang="en-US" altLang="zh-TW" sz="2800" b="1" dirty="0">
              <a:solidFill>
                <a:srgbClr val="004172"/>
              </a:solidFill>
              <a:latin typeface="MyriadMM" pitchFamily="2" charset="0"/>
              <a:ea typeface="新細明體" charset="-120"/>
              <a:cs typeface="新細明體" charset="-12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225E1-E262-DD1A-1D6E-C6DDA3838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767" y="506343"/>
            <a:ext cx="6052038" cy="46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16" tIns="38958" rIns="77916" bIns="38958">
            <a:prstTxWarp prst="textNoShape">
              <a:avLst/>
            </a:prstTxWarp>
          </a:bodyPr>
          <a:lstStyle/>
          <a:p>
            <a:pPr eaLnBrk="1" hangingPunct="1"/>
            <a:r>
              <a:rPr lang="en-US" altLang="zh-TW" sz="2400" u="sng" dirty="0">
                <a:solidFill>
                  <a:srgbClr val="FF0000"/>
                </a:solidFill>
                <a:latin typeface="MyriadMM" pitchFamily="2" charset="0"/>
              </a:rPr>
              <a:t>RESTRICTED</a:t>
            </a:r>
            <a:endParaRPr lang="zh-TW" altLang="en-US" sz="2400" u="sng" dirty="0">
              <a:solidFill>
                <a:srgbClr val="FF0000"/>
              </a:solidFill>
              <a:latin typeface="MyriadMM" pitchFamily="2" charset="0"/>
              <a:ea typeface="新細明體" charset="-120"/>
              <a:cs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8966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ACB993-8FF9-55B9-110C-417E6EBC01DE}"/>
              </a:ext>
            </a:extLst>
          </p:cNvPr>
          <p:cNvSpPr txBox="1"/>
          <p:nvPr/>
        </p:nvSpPr>
        <p:spPr>
          <a:xfrm>
            <a:off x="396178" y="102961"/>
            <a:ext cx="8622249" cy="45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409" tIns="42205" rIns="84409" bIns="42205">
            <a:prstTxWarp prst="textNoShape">
              <a:avLst/>
            </a:prstTxWarp>
          </a:bodyPr>
          <a:lstStyle>
            <a:defPPr>
              <a:defRPr lang="en-US"/>
            </a:defPPr>
            <a:lvl1pPr eaLnBrk="1" hangingPunct="1">
              <a:defRPr sz="2400" b="1">
                <a:solidFill>
                  <a:srgbClr val="004172"/>
                </a:solidFill>
                <a:latin typeface="MyriadMM" pitchFamily="2" charset="0"/>
                <a:ea typeface="新細明體" charset="-120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  <a:latin typeface="+mn-lt"/>
                <a:ea typeface="+mn-ea"/>
              </a:rPr>
              <a:t>Q-train Electronic Temperature Review Result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E61D79-CB26-C9A0-8E89-9D9721ECB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414011"/>
              </p:ext>
            </p:extLst>
          </p:nvPr>
        </p:nvGraphicFramePr>
        <p:xfrm>
          <a:off x="474802" y="1186982"/>
          <a:ext cx="6495161" cy="55610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3611">
                  <a:extLst>
                    <a:ext uri="{9D8B030D-6E8A-4147-A177-3AD203B41FA5}">
                      <a16:colId xmlns:a16="http://schemas.microsoft.com/office/drawing/2014/main" val="608982456"/>
                    </a:ext>
                  </a:extLst>
                </a:gridCol>
                <a:gridCol w="663222">
                  <a:extLst>
                    <a:ext uri="{9D8B030D-6E8A-4147-A177-3AD203B41FA5}">
                      <a16:colId xmlns:a16="http://schemas.microsoft.com/office/drawing/2014/main" val="3044208040"/>
                    </a:ext>
                  </a:extLst>
                </a:gridCol>
                <a:gridCol w="1450099">
                  <a:extLst>
                    <a:ext uri="{9D8B030D-6E8A-4147-A177-3AD203B41FA5}">
                      <a16:colId xmlns:a16="http://schemas.microsoft.com/office/drawing/2014/main" val="1436495306"/>
                    </a:ext>
                  </a:extLst>
                </a:gridCol>
                <a:gridCol w="2022979">
                  <a:extLst>
                    <a:ext uri="{9D8B030D-6E8A-4147-A177-3AD203B41FA5}">
                      <a16:colId xmlns:a16="http://schemas.microsoft.com/office/drawing/2014/main" val="3686862603"/>
                    </a:ext>
                  </a:extLst>
                </a:gridCol>
                <a:gridCol w="1915250">
                  <a:extLst>
                    <a:ext uri="{9D8B030D-6E8A-4147-A177-3AD203B41FA5}">
                      <a16:colId xmlns:a16="http://schemas.microsoft.com/office/drawing/2014/main" val="1469309284"/>
                    </a:ext>
                  </a:extLst>
                </a:gridCol>
              </a:tblGrid>
              <a:tr h="1688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1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Car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Equipment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Max. temp logged (</a:t>
                      </a: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℃</a:t>
                      </a: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)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(after 3-months service)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Max. temp logged (</a:t>
                      </a: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℃</a:t>
                      </a: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)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</a:rPr>
                        <a:t>(about 1year service)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864958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A733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EDD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493373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ETND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60154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In-cab CCTV Controller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851760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TMS-DU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09349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9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TRHU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892259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9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DVAU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906302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PACU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492100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TMS-CU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231893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9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PWM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&lt;37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836393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DRM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53141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en-US" sz="9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EDCU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345807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TVS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163814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IOBCS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217225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Smart Server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7606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9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FDU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&lt;37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344293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en-US" sz="9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LU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454861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EBCU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&lt;37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648307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en-US" sz="9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display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858487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CCTV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&lt;37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917308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C773</a:t>
                      </a: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GCU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780953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TMS-LU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&lt;37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62548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22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Audio amp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&lt;37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0710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PACU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884750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DRM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111508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EDCU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938300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display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79242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</a:rPr>
                        <a:t>27</a:t>
                      </a:r>
                      <a:endParaRPr lang="en-US" sz="9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5795" marR="3579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solidFill>
                            <a:schemeClr val="tx1"/>
                          </a:solidFill>
                          <a:effectLst/>
                        </a:rPr>
                        <a:t>CCTV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&lt;37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&lt;37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615348"/>
                  </a:ext>
                </a:extLst>
              </a:tr>
              <a:tr h="177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B733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GCU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170137"/>
                  </a:ext>
                </a:extLst>
              </a:tr>
              <a:tr h="1688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C967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TMS-ER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8958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38778" marR="387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99452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AD54C1E-BE71-618A-186C-9697D3278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515" y="1251255"/>
            <a:ext cx="2337396" cy="13732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117381-723E-2321-9C9D-2A44D315A1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40"/>
          <a:stretch/>
        </p:blipFill>
        <p:spPr>
          <a:xfrm>
            <a:off x="7127515" y="2783640"/>
            <a:ext cx="2337396" cy="14563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09EEEF-56D9-2E67-365C-4AE5ED746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7515" y="4414153"/>
            <a:ext cx="2337396" cy="1521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97C8D2-6BF4-7B76-E833-273F7519C13F}"/>
              </a:ext>
            </a:extLst>
          </p:cNvPr>
          <p:cNvSpPr txBox="1"/>
          <p:nvPr/>
        </p:nvSpPr>
        <p:spPr>
          <a:xfrm>
            <a:off x="4953000" y="197041"/>
            <a:ext cx="5385465" cy="525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Temperature label review date : 14/01/2025, 11/06/2025</a:t>
            </a:r>
          </a:p>
          <a:p>
            <a:endParaRPr lang="en-US" sz="1517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B1511-F885-2D58-D495-67E0750391B4}"/>
              </a:ext>
            </a:extLst>
          </p:cNvPr>
          <p:cNvSpPr txBox="1"/>
          <p:nvPr/>
        </p:nvSpPr>
        <p:spPr>
          <a:xfrm>
            <a:off x="453154" y="511239"/>
            <a:ext cx="9225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Assessment was carried out on all electronic systems. Results show the maximum temperature are well within specification of &lt;70 degrees C.</a:t>
            </a:r>
          </a:p>
        </p:txBody>
      </p:sp>
    </p:spTree>
    <p:extLst>
      <p:ext uri="{BB962C8B-B14F-4D97-AF65-F5344CB8AC3E}">
        <p14:creationId xmlns:p14="http://schemas.microsoft.com/office/powerpoint/2010/main" val="1057524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FA9220AD-616F-6143-88FF-778726FDF9B8}" vid="{5546B2E7-714A-974F-8459-3F8EC89FDD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1bf6404-6814-451e-9574-6f5c141b3bf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4C8E3E8405BD4093353C27F6059B72" ma:contentTypeVersion="15" ma:contentTypeDescription="Create a new document." ma:contentTypeScope="" ma:versionID="48ccbb1ae0c2ede4802a7cf38da25c7c">
  <xsd:schema xmlns:xsd="http://www.w3.org/2001/XMLSchema" xmlns:xs="http://www.w3.org/2001/XMLSchema" xmlns:p="http://schemas.microsoft.com/office/2006/metadata/properties" xmlns:ns3="b1bf6404-6814-451e-9574-6f5c141b3bf4" xmlns:ns4="21bd6cec-379b-433a-9cd8-fe51a5c6d773" targetNamespace="http://schemas.microsoft.com/office/2006/metadata/properties" ma:root="true" ma:fieldsID="9b661e8e191cf55581f2b640ad0fa1a9" ns3:_="" ns4:_="">
    <xsd:import namespace="b1bf6404-6814-451e-9574-6f5c141b3bf4"/>
    <xsd:import namespace="21bd6cec-379b-433a-9cd8-fe51a5c6d77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bf6404-6814-451e-9574-6f5c141b3b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bd6cec-379b-433a-9cd8-fe51a5c6d77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07A7BC-64D3-4E1D-B8C0-085A61C767FB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b1bf6404-6814-451e-9574-6f5c141b3bf4"/>
    <ds:schemaRef ds:uri="21bd6cec-379b-433a-9cd8-fe51a5c6d773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0CAE69B-E8CB-4F19-809F-F2C2558686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37C520-EB96-4E3A-A7B1-10E5DD0E82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bf6404-6814-451e-9574-6f5c141b3bf4"/>
    <ds:schemaRef ds:uri="21bd6cec-379b-433a-9cd8-fe51a5c6d7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8781</TotalTime>
  <Words>216</Words>
  <Application>Microsoft Office PowerPoint</Application>
  <PresentationFormat>A4 Paper (210x297 mm)</PresentationFormat>
  <Paragraphs>152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新細明體</vt:lpstr>
      <vt:lpstr>Arial</vt:lpstr>
      <vt:lpstr>Calibri</vt:lpstr>
      <vt:lpstr>Calibri Light</vt:lpstr>
      <vt:lpstr>Myriad MM</vt:lpstr>
      <vt:lpstr>MyriadMM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bonitahylai@mtr.com.hk</dc:creator>
  <cp:lastModifiedBy>Windows User</cp:lastModifiedBy>
  <cp:revision>73</cp:revision>
  <cp:lastPrinted>2023-06-23T10:40:17Z</cp:lastPrinted>
  <dcterms:created xsi:type="dcterms:W3CDTF">2022-11-05T13:22:48Z</dcterms:created>
  <dcterms:modified xsi:type="dcterms:W3CDTF">2025-09-04T07:00:59Z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0x0101009B4C8E3E8405BD4093353C27F6059B72</vt:lpwstr>
  </property>
  <property fmtid="{D5CDD505-2E9C-101B-9397-08002B2CF9AE}" pid="3" name="_dlc_DocIdItemGuid">
    <vt:lpwstr>0470c647-ed54-4f7c-b15e-99fa3e6c1a98</vt:lpwstr>
  </property>
</Properties>
</file>